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11"/>
  </p:notesMasterIdLst>
  <p:sldIdLst>
    <p:sldId id="306" r:id="rId5"/>
    <p:sldId id="399" r:id="rId6"/>
    <p:sldId id="396" r:id="rId7"/>
    <p:sldId id="397" r:id="rId8"/>
    <p:sldId id="320" r:id="rId9"/>
    <p:sldId id="398" r:id="rId10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Novel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16122"/>
                </a:solidFill>
              </a:rPr>
              <a:t>Small-scale</a:t>
            </a:r>
          </a:p>
          <a:p>
            <a:pPr lvl="1"/>
            <a:r>
              <a:rPr lang="en-US" dirty="0"/>
              <a:t>Trajectory looping vs. stopping</a:t>
            </a:r>
          </a:p>
          <a:p>
            <a:pPr lvl="1"/>
            <a:r>
              <a:rPr lang="en-US" dirty="0"/>
              <a:t>Vehicle configuration</a:t>
            </a:r>
          </a:p>
          <a:p>
            <a:pPr lvl="1"/>
            <a:r>
              <a:rPr lang="en-US" dirty="0"/>
              <a:t>Deployment configuration</a:t>
            </a:r>
          </a:p>
          <a:p>
            <a:r>
              <a:rPr lang="en-US" dirty="0">
                <a:solidFill>
                  <a:srgbClr val="F16122"/>
                </a:solidFill>
              </a:rPr>
              <a:t>Mid-scale</a:t>
            </a:r>
          </a:p>
          <a:p>
            <a:pPr lvl="1"/>
            <a:r>
              <a:rPr lang="en-US" dirty="0"/>
              <a:t>3D LIDAR </a:t>
            </a:r>
            <a:r>
              <a:rPr lang="en-US" dirty="0">
                <a:sym typeface="Wingdings" panose="05000000000000000000" pitchFamily="2" charset="2"/>
              </a:rPr>
              <a:t> 2D perception</a:t>
            </a:r>
            <a:endParaRPr lang="en-US" dirty="0"/>
          </a:p>
          <a:p>
            <a:pPr lvl="1"/>
            <a:r>
              <a:rPr lang="en-US" dirty="0"/>
              <a:t>Vehicle configurations</a:t>
            </a:r>
          </a:p>
          <a:p>
            <a:pPr lvl="1"/>
            <a:r>
              <a:rPr lang="en-US" dirty="0"/>
              <a:t>Deployment configuration</a:t>
            </a:r>
          </a:p>
          <a:p>
            <a:r>
              <a:rPr lang="en-US" dirty="0">
                <a:solidFill>
                  <a:srgbClr val="F16122"/>
                </a:solidFill>
              </a:rPr>
              <a:t>Full-scale</a:t>
            </a:r>
          </a:p>
          <a:p>
            <a:pPr lvl="1"/>
            <a:r>
              <a:rPr lang="en-US" dirty="0"/>
              <a:t>3D LIDAR </a:t>
            </a:r>
            <a:r>
              <a:rPr lang="en-US" dirty="0">
                <a:sym typeface="Wingdings" panose="05000000000000000000" pitchFamily="2" charset="2"/>
              </a:rPr>
              <a:t> 2D perception</a:t>
            </a:r>
          </a:p>
          <a:p>
            <a:pPr lvl="1"/>
            <a:r>
              <a:rPr lang="en-US" dirty="0"/>
              <a:t>Vehicle configurations</a:t>
            </a:r>
          </a:p>
          <a:p>
            <a:pPr lvl="1"/>
            <a:r>
              <a:rPr lang="en-US" dirty="0"/>
              <a:t>Deployment configuration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1" name="Picture 10" descr="A grid of squares and rectangles&#10;&#10;Description automatically generated">
            <a:extLst>
              <a:ext uri="{FF2B5EF4-FFF2-40B4-BE49-F238E27FC236}">
                <a16:creationId xmlns:a16="http://schemas.microsoft.com/office/drawing/2014/main" id="{8157FC5E-B645-9071-1DFA-1B4F7186F0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912" y="2024108"/>
            <a:ext cx="6502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4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16122"/>
                </a:solidFill>
              </a:rPr>
              <a:t>Small-scale</a:t>
            </a:r>
          </a:p>
          <a:p>
            <a:pPr lvl="1"/>
            <a:r>
              <a:rPr lang="en-US" dirty="0" err="1"/>
              <a:t>Autoware</a:t>
            </a:r>
            <a:r>
              <a:rPr lang="en-US" dirty="0"/>
              <a:t> build takes too long!</a:t>
            </a:r>
          </a:p>
          <a:p>
            <a:pPr lvl="1"/>
            <a:r>
              <a:rPr lang="en-US" dirty="0"/>
              <a:t>ROS distribution conflicts</a:t>
            </a:r>
          </a:p>
          <a:p>
            <a:pPr lvl="1"/>
            <a:r>
              <a:rPr lang="en-US" dirty="0"/>
              <a:t>Workspace conflicts</a:t>
            </a:r>
          </a:p>
          <a:p>
            <a:r>
              <a:rPr lang="en-US" dirty="0">
                <a:solidFill>
                  <a:srgbClr val="F16122"/>
                </a:solidFill>
              </a:rPr>
              <a:t>Mid-scale</a:t>
            </a:r>
          </a:p>
          <a:p>
            <a:pPr lvl="1"/>
            <a:r>
              <a:rPr lang="en-US" dirty="0"/>
              <a:t>Managing 3D LIDAR data</a:t>
            </a:r>
          </a:p>
          <a:p>
            <a:pPr lvl="1"/>
            <a:r>
              <a:rPr lang="en-US" dirty="0"/>
              <a:t>LOD for simulation vs. perception</a:t>
            </a:r>
          </a:p>
          <a:p>
            <a:r>
              <a:rPr lang="en-US" dirty="0">
                <a:solidFill>
                  <a:srgbClr val="F16122"/>
                </a:solidFill>
              </a:rPr>
              <a:t>Full-scale</a:t>
            </a:r>
          </a:p>
          <a:p>
            <a:pPr lvl="1"/>
            <a:r>
              <a:rPr lang="en-US" dirty="0"/>
              <a:t>Managing 3D LIDAR data</a:t>
            </a:r>
          </a:p>
          <a:p>
            <a:pPr lvl="1"/>
            <a:r>
              <a:rPr lang="en-US" dirty="0"/>
              <a:t>LOD for simulation vs. perception</a:t>
            </a:r>
          </a:p>
          <a:p>
            <a:pPr lvl="1"/>
            <a:r>
              <a:rPr lang="en-US" dirty="0"/>
              <a:t>Maneuvering tight spaces</a:t>
            </a:r>
            <a:endParaRPr lang="en-US" dirty="0">
              <a:solidFill>
                <a:srgbClr val="F16122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9CBC9F-7CCC-45F4-278A-049B646EF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043" y="1635946"/>
            <a:ext cx="7315200" cy="41148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4FB3570-8D3F-C21D-FD5B-8FF7FA4361B9}"/>
              </a:ext>
            </a:extLst>
          </p:cNvPr>
          <p:cNvGrpSpPr/>
          <p:nvPr/>
        </p:nvGrpSpPr>
        <p:grpSpPr>
          <a:xfrm>
            <a:off x="6951043" y="2400434"/>
            <a:ext cx="4748074" cy="2821620"/>
            <a:chOff x="6951043" y="2400434"/>
            <a:chExt cx="4748074" cy="28216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251F6CD-1E6A-C4BB-8892-0ABF168BE91E}"/>
                </a:ext>
              </a:extLst>
            </p:cNvPr>
            <p:cNvSpPr/>
            <p:nvPr/>
          </p:nvSpPr>
          <p:spPr>
            <a:xfrm>
              <a:off x="10892901" y="3790765"/>
              <a:ext cx="790113" cy="523783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5DC92BB-7E8F-8F62-FFA0-5EF6ACC7D87C}"/>
                </a:ext>
              </a:extLst>
            </p:cNvPr>
            <p:cNvSpPr/>
            <p:nvPr/>
          </p:nvSpPr>
          <p:spPr>
            <a:xfrm>
              <a:off x="10909004" y="4698271"/>
              <a:ext cx="790113" cy="523783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E06B7A-7837-5517-76DE-D362CBC19A36}"/>
                </a:ext>
              </a:extLst>
            </p:cNvPr>
            <p:cNvSpPr/>
            <p:nvPr/>
          </p:nvSpPr>
          <p:spPr>
            <a:xfrm>
              <a:off x="6951043" y="2400434"/>
              <a:ext cx="2006526" cy="946448"/>
            </a:xfrm>
            <a:prstGeom prst="rect">
              <a:avLst/>
            </a:prstGeom>
            <a:solidFill>
              <a:srgbClr val="F16122">
                <a:alpha val="50196"/>
              </a:srgbClr>
            </a:solidFill>
            <a:ln>
              <a:solidFill>
                <a:srgbClr val="F1612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122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Future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16122"/>
                </a:solidFill>
              </a:rPr>
              <a:t>Small-scale</a:t>
            </a:r>
          </a:p>
          <a:p>
            <a:pPr lvl="1"/>
            <a:r>
              <a:rPr lang="en-US" dirty="0"/>
              <a:t>Multi-agent deployment</a:t>
            </a:r>
          </a:p>
          <a:p>
            <a:pPr lvl="1"/>
            <a:r>
              <a:rPr lang="en-US" dirty="0"/>
              <a:t>Dynamic re-planning</a:t>
            </a:r>
          </a:p>
          <a:p>
            <a:r>
              <a:rPr lang="en-US" dirty="0">
                <a:solidFill>
                  <a:srgbClr val="F16122"/>
                </a:solidFill>
              </a:rPr>
              <a:t>Mid-scale</a:t>
            </a:r>
          </a:p>
          <a:p>
            <a:pPr lvl="1"/>
            <a:r>
              <a:rPr lang="en-US" dirty="0"/>
              <a:t>Sim2Real transfer of </a:t>
            </a:r>
            <a:r>
              <a:rPr lang="en-US" dirty="0" err="1"/>
              <a:t>Autoware</a:t>
            </a:r>
            <a:r>
              <a:rPr lang="en-US" dirty="0"/>
              <a:t> stack</a:t>
            </a:r>
          </a:p>
          <a:p>
            <a:pPr lvl="1"/>
            <a:r>
              <a:rPr lang="en-US" dirty="0"/>
              <a:t>Dynamic re-planning</a:t>
            </a:r>
          </a:p>
          <a:p>
            <a:r>
              <a:rPr lang="en-US" dirty="0">
                <a:solidFill>
                  <a:srgbClr val="F16122"/>
                </a:solidFill>
              </a:rPr>
              <a:t>Full-scale</a:t>
            </a:r>
          </a:p>
          <a:p>
            <a:pPr lvl="1"/>
            <a:r>
              <a:rPr lang="en-US" dirty="0"/>
              <a:t>Sim2Real transfer of </a:t>
            </a:r>
            <a:r>
              <a:rPr lang="en-US" dirty="0" err="1"/>
              <a:t>Autoware</a:t>
            </a:r>
            <a:r>
              <a:rPr lang="en-US" dirty="0"/>
              <a:t> stack</a:t>
            </a:r>
          </a:p>
          <a:p>
            <a:pPr lvl="1"/>
            <a:r>
              <a:rPr lang="en-US" dirty="0"/>
              <a:t>Dynamic re-planning</a:t>
            </a:r>
          </a:p>
          <a:p>
            <a:pPr lvl="1"/>
            <a:r>
              <a:rPr lang="en-US" dirty="0"/>
              <a:t>Safety certificates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WhatsApp Video 2023-12-06 at 2.06.31 PM">
            <a:hlinkClick r:id="" action="ppaction://media"/>
            <a:extLst>
              <a:ext uri="{FF2B5EF4-FFF2-40B4-BE49-F238E27FC236}">
                <a16:creationId xmlns:a16="http://schemas.microsoft.com/office/drawing/2014/main" id="{55A07060-C159-9B24-3280-3A6DCA263C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20841" y="1809750"/>
            <a:ext cx="646176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2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8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466</Words>
  <Application>Microsoft Office PowerPoint</Application>
  <PresentationFormat>Widescreen</PresentationFormat>
  <Paragraphs>65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Novel Contributions</vt:lpstr>
      <vt:lpstr>Challenges Faced</vt:lpstr>
      <vt:lpstr>Future Plans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